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50" r:id="rId2"/>
    <p:sldMasterId id="2147483765" r:id="rId3"/>
    <p:sldMasterId id="2147483778" r:id="rId4"/>
    <p:sldMasterId id="2147483809" r:id="rId5"/>
    <p:sldMasterId id="2147483823" r:id="rId6"/>
    <p:sldMasterId id="2147483835" r:id="rId7"/>
    <p:sldMasterId id="2147483847" r:id="rId8"/>
  </p:sldMasterIdLst>
  <p:notesMasterIdLst>
    <p:notesMasterId r:id="rId18"/>
  </p:notesMasterIdLst>
  <p:handoutMasterIdLst>
    <p:handoutMasterId r:id="rId19"/>
  </p:handoutMasterIdLst>
  <p:sldIdLst>
    <p:sldId id="259" r:id="rId9"/>
    <p:sldId id="328" r:id="rId10"/>
    <p:sldId id="308" r:id="rId11"/>
    <p:sldId id="324" r:id="rId12"/>
    <p:sldId id="325" r:id="rId13"/>
    <p:sldId id="326" r:id="rId14"/>
    <p:sldId id="330" r:id="rId15"/>
    <p:sldId id="327" r:id="rId16"/>
    <p:sldId id="305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D198E2-2BD5-6F40-B63F-70759CBC04EB}" type="datetimeFigureOut">
              <a:rPr lang="fr-FR"/>
              <a:pPr>
                <a:defRPr/>
              </a:pPr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CD5F51-AEB2-3B43-BD80-E43AE7EC89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6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B785-97E0-4A07-96AD-E29F200278FF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AA1C-748A-4332-8EAE-7A083F9BB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26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966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767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9359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438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405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705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751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45" name="Image 4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6" name="Image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680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0462035-411E-D147-BF9D-5EBA093562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3" name="Image 2" descr="fond-une-20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4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4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3297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868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511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0570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721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0339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4781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454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49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5979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3912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2" name="Image 91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93" name="Image 92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35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74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9339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3066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152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483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1447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810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17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8342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193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6741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2352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39" name="Image 138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40" name="Image 139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94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8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10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5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07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992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292600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019175"/>
            <a:ext cx="4294187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0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08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4937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6540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4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1975" y="142875"/>
            <a:ext cx="2184400" cy="4129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02387" cy="4129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0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6519863"/>
            <a:ext cx="1295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3302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152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9526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3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5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9629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292600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019175"/>
            <a:ext cx="4294187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0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6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10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1722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8661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6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644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1975" y="142875"/>
            <a:ext cx="2184400" cy="4129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02387" cy="4129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6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466D-DBA5-465F-8786-E45C3BDB2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165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48EF-261C-43E8-9C20-F228777E1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036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7AC2-0762-48F1-9BDB-F440E252F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68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292600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019175"/>
            <a:ext cx="4294187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A147-D440-41E6-9C37-D4AA787D1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028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65EB-279C-4B08-825B-B5EA8BBEC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05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1EFAB-7AAA-4D4A-A06D-D49165F66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32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879-1F54-4CE4-820B-7067231F9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7425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6594-A66B-4899-828E-5A50C6051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55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378F-A337-41ED-B56E-E3F1C2BD0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5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512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0D4B-A2AB-4B29-B1CA-1B8DBECB2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26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1975" y="142875"/>
            <a:ext cx="2184400" cy="4129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02387" cy="4129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1A13-A9DB-407D-822F-9E4D174D3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0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DB00-A297-45AC-9AE5-72EE7C42B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76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E145-009A-4718-9E4E-49C618800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76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B49F-0F9C-4387-A1E1-27656D2EB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83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292600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019175"/>
            <a:ext cx="4294187" cy="3252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6209-9002-4D7E-B5B2-2522DA552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52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CC59-94F3-4584-A99F-3B9A5ABF2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44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E80A-91E4-42D0-800F-1172AFC5B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150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97989-0852-44AE-8B0C-FEB930B6A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078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3B02-1A9D-4F25-9C1E-F834210F9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7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8330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0FA3-A267-466F-8EB8-D50A8175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13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5E41-5B32-4671-9F15-F491B5CBE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381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1975" y="142875"/>
            <a:ext cx="2184400" cy="4129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02387" cy="4129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8647-4D33-4FA8-86F4-DB60834DC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1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86" r:id="rId3"/>
    <p:sldLayoutId id="2147483687" r:id="rId4"/>
    <p:sldLayoutId id="2147483791" r:id="rId5"/>
    <p:sldLayoutId id="2147483792" r:id="rId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9"/>
          <p:cNvPicPr/>
          <p:nvPr/>
        </p:nvPicPr>
        <p:blipFill>
          <a:blip r:embed="rId16"/>
          <a:stretch/>
        </p:blipFill>
        <p:spPr>
          <a:xfrm>
            <a:off x="0" y="3240"/>
            <a:ext cx="9153000" cy="964800"/>
          </a:xfrm>
          <a:prstGeom prst="rect">
            <a:avLst/>
          </a:prstGeom>
          <a:ln>
            <a:noFill/>
          </a:ln>
        </p:spPr>
      </p:pic>
      <p:sp>
        <p:nvSpPr>
          <p:cNvPr id="14" name="CustomShape 1"/>
          <p:cNvSpPr/>
          <p:nvPr/>
        </p:nvSpPr>
        <p:spPr>
          <a:xfrm>
            <a:off x="1438920" y="97920"/>
            <a:ext cx="2388960" cy="76068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srgbClr val="00000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4400" b="1" strike="noStrike">
                <a:solidFill>
                  <a:srgbClr val="002060"/>
                </a:solidFill>
                <a:latin typeface="Calibri"/>
                <a:ea typeface="Calibri"/>
              </a:rPr>
              <a:t>PR</a:t>
            </a:r>
            <a:r>
              <a:rPr lang="de-DE" sz="4400" b="1" strike="noStrike">
                <a:solidFill>
                  <a:srgbClr val="C00000"/>
                </a:solidFill>
                <a:latin typeface="Calibri"/>
                <a:ea typeface="Calibri"/>
              </a:rPr>
              <a:t>O</a:t>
            </a:r>
            <a:r>
              <a:rPr lang="de-DE" sz="4400" b="1" strike="noStrike">
                <a:solidFill>
                  <a:srgbClr val="17375E"/>
                </a:solidFill>
                <a:latin typeface="Calibri"/>
                <a:ea typeface="Calibri"/>
              </a:rPr>
              <a:t>MIS</a:t>
            </a:r>
            <a:endParaRPr/>
          </a:p>
        </p:txBody>
      </p:sp>
      <p:pic>
        <p:nvPicPr>
          <p:cNvPr id="2" name="banner-flag"/>
          <p:cNvPicPr/>
          <p:nvPr/>
        </p:nvPicPr>
        <p:blipFill>
          <a:blip r:embed="rId17"/>
          <a:stretch/>
        </p:blipFill>
        <p:spPr>
          <a:xfrm>
            <a:off x="7900920" y="5940360"/>
            <a:ext cx="1168200" cy="809280"/>
          </a:xfrm>
          <a:prstGeom prst="rect">
            <a:avLst/>
          </a:prstGeom>
          <a:ln>
            <a:noFill/>
          </a:ln>
        </p:spPr>
      </p:pic>
      <p:pic>
        <p:nvPicPr>
          <p:cNvPr id="3" name="Picture 73"/>
          <p:cNvPicPr/>
          <p:nvPr/>
        </p:nvPicPr>
        <p:blipFill>
          <a:blip r:embed="rId18"/>
          <a:stretch/>
        </p:blipFill>
        <p:spPr>
          <a:xfrm>
            <a:off x="8093160" y="104760"/>
            <a:ext cx="783720" cy="761760"/>
          </a:xfrm>
          <a:prstGeom prst="rect">
            <a:avLst/>
          </a:prstGeom>
          <a:ln>
            <a:noFill/>
          </a:ln>
        </p:spPr>
      </p:pic>
      <p:sp>
        <p:nvSpPr>
          <p:cNvPr id="4" name="CustomShape 2"/>
          <p:cNvSpPr/>
          <p:nvPr/>
        </p:nvSpPr>
        <p:spPr>
          <a:xfrm>
            <a:off x="4753080" y="223920"/>
            <a:ext cx="3157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1" i="1" strike="noStrike">
                <a:solidFill>
                  <a:srgbClr val="FFC000"/>
                </a:solidFill>
                <a:latin typeface="Calibri"/>
                <a:ea typeface="ＭＳ Ｐゴシック"/>
              </a:rPr>
              <a:t>A Marie Skłodowska-Curie Initial Training Network</a:t>
            </a:r>
            <a:endParaRPr/>
          </a:p>
        </p:txBody>
      </p:sp>
      <p:sp>
        <p:nvSpPr>
          <p:cNvPr id="5" name="CustomShape 3"/>
          <p:cNvSpPr/>
          <p:nvPr/>
        </p:nvSpPr>
        <p:spPr>
          <a:xfrm>
            <a:off x="0" y="736560"/>
            <a:ext cx="7105320" cy="2577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1" strike="noStrike">
                <a:solidFill>
                  <a:srgbClr val="FFFFFF"/>
                </a:solidFill>
                <a:latin typeface="Calibri"/>
                <a:ea typeface="MS PGothic"/>
              </a:rPr>
              <a:t>Postgraduate Research on Dilute Metamorphic Nanostructures and Metamaterials in Semiconductor Photonics </a:t>
            </a:r>
            <a:endParaRPr/>
          </a:p>
        </p:txBody>
      </p:sp>
      <p:pic>
        <p:nvPicPr>
          <p:cNvPr id="6" name="Image 12"/>
          <p:cNvPicPr/>
          <p:nvPr/>
        </p:nvPicPr>
        <p:blipFill>
          <a:blip r:embed="rId19"/>
          <a:stretch/>
        </p:blipFill>
        <p:spPr>
          <a:xfrm>
            <a:off x="395640" y="5969880"/>
            <a:ext cx="771120" cy="771120"/>
          </a:xfrm>
          <a:prstGeom prst="rect">
            <a:avLst/>
          </a:prstGeom>
          <a:ln>
            <a:noFill/>
          </a:ln>
        </p:spPr>
      </p:pic>
      <p:pic>
        <p:nvPicPr>
          <p:cNvPr id="7" name="Image 13"/>
          <p:cNvPicPr/>
          <p:nvPr/>
        </p:nvPicPr>
        <p:blipFill>
          <a:blip r:embed="rId20"/>
          <a:stretch/>
        </p:blipFill>
        <p:spPr>
          <a:xfrm>
            <a:off x="4356000" y="6021360"/>
            <a:ext cx="653760" cy="653760"/>
          </a:xfrm>
          <a:prstGeom prst="rect">
            <a:avLst/>
          </a:prstGeom>
          <a:ln w="9360"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500" strike="noStrike">
                <a:solidFill>
                  <a:srgbClr val="000000"/>
                </a:solidFill>
                <a:latin typeface="Calibri Light"/>
              </a:rPr>
              <a:t>Format des Titeltextes durch Klicken bearbeitenModifiez le style du titre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8B8B8B"/>
                </a:solidFill>
                <a:latin typeface="Calibri"/>
              </a:rPr>
              <a:t>Siebte GliederungsebeneModifiez les styles du texte du masque</a:t>
            </a:r>
            <a:endParaRPr/>
          </a:p>
        </p:txBody>
      </p:sp>
      <p:sp>
        <p:nvSpPr>
          <p:cNvPr id="10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900" strike="noStrike">
                <a:solidFill>
                  <a:srgbClr val="8B8B8B"/>
                </a:solidFill>
                <a:latin typeface="Calibri"/>
              </a:rPr>
              <a:t>16.09.15</a:t>
            </a:r>
            <a:endParaRPr/>
          </a:p>
        </p:txBody>
      </p:sp>
      <p:sp>
        <p:nvSpPr>
          <p:cNvPr id="11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0A314E-4EA6-4AB1-9FAC-FAB49E989CF3}" type="slidenum">
              <a:rPr lang="de-DE" sz="9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12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9"/>
          <p:cNvPicPr/>
          <p:nvPr/>
        </p:nvPicPr>
        <p:blipFill>
          <a:blip r:embed="rId14"/>
          <a:stretch/>
        </p:blipFill>
        <p:spPr>
          <a:xfrm>
            <a:off x="0" y="3240"/>
            <a:ext cx="9153000" cy="96480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438920" y="97920"/>
            <a:ext cx="2388960" cy="76068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srgbClr val="00000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4400" b="1" strike="noStrike">
                <a:solidFill>
                  <a:srgbClr val="002060"/>
                </a:solidFill>
                <a:latin typeface="Calibri"/>
                <a:ea typeface="Calibri"/>
              </a:rPr>
              <a:t>PR</a:t>
            </a:r>
            <a:r>
              <a:rPr lang="de-DE" sz="4400" b="1" strike="noStrike">
                <a:solidFill>
                  <a:srgbClr val="C00000"/>
                </a:solidFill>
                <a:latin typeface="Calibri"/>
                <a:ea typeface="Calibri"/>
              </a:rPr>
              <a:t>O</a:t>
            </a:r>
            <a:r>
              <a:rPr lang="de-DE" sz="4400" b="1" strike="noStrike">
                <a:solidFill>
                  <a:srgbClr val="17375E"/>
                </a:solidFill>
                <a:latin typeface="Calibri"/>
                <a:ea typeface="Calibri"/>
              </a:rPr>
              <a:t>MIS</a:t>
            </a:r>
            <a:endParaRPr/>
          </a:p>
        </p:txBody>
      </p:sp>
      <p:pic>
        <p:nvPicPr>
          <p:cNvPr id="49" name="banner-flag"/>
          <p:cNvPicPr/>
          <p:nvPr/>
        </p:nvPicPr>
        <p:blipFill>
          <a:blip r:embed="rId15"/>
          <a:stretch/>
        </p:blipFill>
        <p:spPr>
          <a:xfrm>
            <a:off x="7900920" y="5940360"/>
            <a:ext cx="1168200" cy="809280"/>
          </a:xfrm>
          <a:prstGeom prst="rect">
            <a:avLst/>
          </a:prstGeom>
          <a:ln>
            <a:noFill/>
          </a:ln>
        </p:spPr>
      </p:pic>
      <p:pic>
        <p:nvPicPr>
          <p:cNvPr id="50" name="Picture 73"/>
          <p:cNvPicPr/>
          <p:nvPr/>
        </p:nvPicPr>
        <p:blipFill>
          <a:blip r:embed="rId16"/>
          <a:stretch/>
        </p:blipFill>
        <p:spPr>
          <a:xfrm>
            <a:off x="8093160" y="104760"/>
            <a:ext cx="783720" cy="76176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4753080" y="223920"/>
            <a:ext cx="3157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1" i="1" strike="noStrike">
                <a:solidFill>
                  <a:srgbClr val="FFC000"/>
                </a:solidFill>
                <a:latin typeface="Calibri"/>
                <a:ea typeface="ＭＳ Ｐゴシック"/>
              </a:rPr>
              <a:t>A Marie Skłodowska-Curie Initial Training Network</a:t>
            </a:r>
            <a:endParaRPr/>
          </a:p>
        </p:txBody>
      </p:sp>
      <p:sp>
        <p:nvSpPr>
          <p:cNvPr id="52" name="CustomShape 3"/>
          <p:cNvSpPr/>
          <p:nvPr/>
        </p:nvSpPr>
        <p:spPr>
          <a:xfrm>
            <a:off x="0" y="736560"/>
            <a:ext cx="7105320" cy="2577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1" strike="noStrike">
                <a:solidFill>
                  <a:srgbClr val="FFFFFF"/>
                </a:solidFill>
                <a:latin typeface="Calibri"/>
                <a:ea typeface="MS PGothic"/>
              </a:rPr>
              <a:t>Postgraduate Research on Dilute Metamorphic Nanostructures and Metamaterials in Semiconductor Photonics </a:t>
            </a:r>
            <a:endParaRPr/>
          </a:p>
        </p:txBody>
      </p:sp>
      <p:pic>
        <p:nvPicPr>
          <p:cNvPr id="53" name="Image 12"/>
          <p:cNvPicPr/>
          <p:nvPr/>
        </p:nvPicPr>
        <p:blipFill>
          <a:blip r:embed="rId17"/>
          <a:stretch/>
        </p:blipFill>
        <p:spPr>
          <a:xfrm>
            <a:off x="395640" y="5969880"/>
            <a:ext cx="771120" cy="771120"/>
          </a:xfrm>
          <a:prstGeom prst="rect">
            <a:avLst/>
          </a:prstGeom>
          <a:ln>
            <a:noFill/>
          </a:ln>
        </p:spPr>
      </p:pic>
      <p:pic>
        <p:nvPicPr>
          <p:cNvPr id="54" name="Image 13"/>
          <p:cNvPicPr/>
          <p:nvPr/>
        </p:nvPicPr>
        <p:blipFill>
          <a:blip r:embed="rId18"/>
          <a:stretch/>
        </p:blipFill>
        <p:spPr>
          <a:xfrm>
            <a:off x="4356000" y="6021360"/>
            <a:ext cx="653760" cy="653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900" strike="noStrike">
                <a:solidFill>
                  <a:srgbClr val="8B8B8B"/>
                </a:solidFill>
                <a:latin typeface="Calibri"/>
              </a:rPr>
              <a:t>16.09.15</a:t>
            </a:r>
            <a:endParaRPr/>
          </a:p>
        </p:txBody>
      </p:sp>
      <p:sp>
        <p:nvSpPr>
          <p:cNvPr id="56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7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35B78A5-75CF-448D-BA11-1D65F8A2E087}" type="slidenum">
              <a:rPr lang="de-DE" sz="9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Calibri"/>
              </a:rPr>
              <a:t>Format des Titeltextes durch Klicken bearbeiten</a:t>
            </a:r>
            <a:endParaRPr/>
          </a:p>
        </p:txBody>
      </p:sp>
      <p:sp>
        <p:nvSpPr>
          <p:cNvPr id="5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100"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500"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350"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350"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Siebte Gliederungsebene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07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9"/>
          <p:cNvPicPr/>
          <p:nvPr/>
        </p:nvPicPr>
        <p:blipFill>
          <a:blip r:embed="rId16"/>
          <a:stretch/>
        </p:blipFill>
        <p:spPr>
          <a:xfrm>
            <a:off x="0" y="3240"/>
            <a:ext cx="9153000" cy="9648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438920" y="97920"/>
            <a:ext cx="2388960" cy="76068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srgbClr val="00000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4400" b="1" strike="noStrike">
                <a:solidFill>
                  <a:srgbClr val="002060"/>
                </a:solidFill>
                <a:latin typeface="Calibri"/>
                <a:ea typeface="Calibri"/>
              </a:rPr>
              <a:t>PR</a:t>
            </a:r>
            <a:r>
              <a:rPr lang="de-DE" sz="4400" b="1" strike="noStrike">
                <a:solidFill>
                  <a:srgbClr val="C00000"/>
                </a:solidFill>
                <a:latin typeface="Calibri"/>
                <a:ea typeface="Calibri"/>
              </a:rPr>
              <a:t>O</a:t>
            </a:r>
            <a:r>
              <a:rPr lang="de-DE" sz="4400" b="1" strike="noStrike">
                <a:solidFill>
                  <a:srgbClr val="17375E"/>
                </a:solidFill>
                <a:latin typeface="Calibri"/>
                <a:ea typeface="Calibri"/>
              </a:rPr>
              <a:t>MIS</a:t>
            </a:r>
            <a:endParaRPr/>
          </a:p>
        </p:txBody>
      </p:sp>
      <p:pic>
        <p:nvPicPr>
          <p:cNvPr id="96" name="banner-flag"/>
          <p:cNvPicPr/>
          <p:nvPr/>
        </p:nvPicPr>
        <p:blipFill>
          <a:blip r:embed="rId17"/>
          <a:stretch/>
        </p:blipFill>
        <p:spPr>
          <a:xfrm>
            <a:off x="7900920" y="5940360"/>
            <a:ext cx="1168200" cy="809280"/>
          </a:xfrm>
          <a:prstGeom prst="rect">
            <a:avLst/>
          </a:prstGeom>
          <a:ln>
            <a:noFill/>
          </a:ln>
        </p:spPr>
      </p:pic>
      <p:pic>
        <p:nvPicPr>
          <p:cNvPr id="97" name="Picture 73"/>
          <p:cNvPicPr/>
          <p:nvPr/>
        </p:nvPicPr>
        <p:blipFill>
          <a:blip r:embed="rId18"/>
          <a:stretch/>
        </p:blipFill>
        <p:spPr>
          <a:xfrm>
            <a:off x="8093160" y="104760"/>
            <a:ext cx="783720" cy="7617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4753080" y="223920"/>
            <a:ext cx="3157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1" i="1" strike="noStrike">
                <a:solidFill>
                  <a:srgbClr val="FFC000"/>
                </a:solidFill>
                <a:latin typeface="Calibri"/>
                <a:ea typeface="ＭＳ Ｐゴシック"/>
              </a:rPr>
              <a:t>A Marie Skłodowska-Curie Initial Training Network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0" y="736560"/>
            <a:ext cx="7105320" cy="2577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1" strike="noStrike">
                <a:solidFill>
                  <a:srgbClr val="FFFFFF"/>
                </a:solidFill>
                <a:latin typeface="Calibri"/>
                <a:ea typeface="MS PGothic"/>
              </a:rPr>
              <a:t>Postgraduate Research on Dilute Metamorphic Nanostructures and Metamaterials in Semiconductor Photonics </a:t>
            </a:r>
            <a:endParaRPr/>
          </a:p>
        </p:txBody>
      </p:sp>
      <p:pic>
        <p:nvPicPr>
          <p:cNvPr id="100" name="Image 12"/>
          <p:cNvPicPr/>
          <p:nvPr/>
        </p:nvPicPr>
        <p:blipFill>
          <a:blip r:embed="rId19"/>
          <a:stretch/>
        </p:blipFill>
        <p:spPr>
          <a:xfrm>
            <a:off x="395640" y="5969880"/>
            <a:ext cx="771120" cy="771120"/>
          </a:xfrm>
          <a:prstGeom prst="rect">
            <a:avLst/>
          </a:prstGeom>
          <a:ln>
            <a:noFill/>
          </a:ln>
        </p:spPr>
      </p:pic>
      <p:pic>
        <p:nvPicPr>
          <p:cNvPr id="101" name="Image 13"/>
          <p:cNvPicPr/>
          <p:nvPr/>
        </p:nvPicPr>
        <p:blipFill>
          <a:blip r:embed="rId20"/>
          <a:stretch/>
        </p:blipFill>
        <p:spPr>
          <a:xfrm>
            <a:off x="4356000" y="6021360"/>
            <a:ext cx="653760" cy="653760"/>
          </a:xfrm>
          <a:prstGeom prst="rect">
            <a:avLst/>
          </a:prstGeom>
          <a:ln w="9360">
            <a:noFill/>
          </a:ln>
        </p:spPr>
      </p:pic>
      <p:sp>
        <p:nvSpPr>
          <p:cNvPr id="102" name="PlaceHolder 4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500" strike="noStrike">
                <a:solidFill>
                  <a:srgbClr val="000000"/>
                </a:solidFill>
                <a:latin typeface="Calibri Light"/>
              </a:rPr>
              <a:t>Format des Titeltextes durch Klicken bearbeitenModifiez le style du titre</a:t>
            </a:r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900" strike="noStrike">
                <a:solidFill>
                  <a:srgbClr val="8B8B8B"/>
                </a:solidFill>
                <a:latin typeface="Calibri"/>
              </a:rPr>
              <a:t>16.09.15</a:t>
            </a:r>
            <a:endParaRPr/>
          </a:p>
        </p:txBody>
      </p:sp>
      <p:sp>
        <p:nvSpPr>
          <p:cNvPr id="104" name="PlaceHolder 6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5" name="PlaceHolder 7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23BD9B-7D22-4A00-BCFD-480373F1A621}" type="slidenum">
              <a:rPr lang="de-DE" sz="9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106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100"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500"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350"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350"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Siebte Gliederungsebene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16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3" r:id="rId13"/>
    <p:sldLayoutId id="21474837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42875"/>
            <a:ext cx="82026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19175"/>
            <a:ext cx="8739187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41036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ts val="2775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42875"/>
            <a:ext cx="82026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19175"/>
            <a:ext cx="8739187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520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ts val="2775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42875"/>
            <a:ext cx="82026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19175"/>
            <a:ext cx="8739187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796088" y="6356350"/>
            <a:ext cx="21066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b="1">
                <a:solidFill>
                  <a:srgbClr val="00589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F33201-F135-4EBF-A36A-1CC057CFE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5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ts val="2775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42875"/>
            <a:ext cx="82026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19175"/>
            <a:ext cx="8739187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00788"/>
            <a:ext cx="2106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b="1">
                <a:solidFill>
                  <a:srgbClr val="00589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4D320A-5CD9-4ABB-9D9A-4DF0A7C1A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8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ts val="2775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21" y="6021288"/>
            <a:ext cx="1044567" cy="625489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63719"/>
            <a:ext cx="2051777" cy="10942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0080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Characterization of self-assembled phosphonate monolayers on </a:t>
            </a:r>
            <a:r>
              <a:rPr lang="en-US" sz="3200" b="1" dirty="0" err="1" smtClean="0"/>
              <a:t>GaSb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InAsSb:Si</a:t>
            </a:r>
            <a:r>
              <a:rPr lang="en-US" sz="3200" b="1" dirty="0"/>
              <a:t> </a:t>
            </a:r>
            <a:r>
              <a:rPr lang="en-US" sz="3200" b="1" dirty="0" smtClean="0"/>
              <a:t>surfaces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Cadiz Workshop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2016-05-18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Mario </a:t>
            </a:r>
            <a:r>
              <a:rPr lang="en-US" sz="3200" dirty="0" err="1" smtClean="0">
                <a:solidFill>
                  <a:srgbClr val="000000"/>
                </a:solidFill>
              </a:rPr>
              <a:t>Bomers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73"/>
            <a:ext cx="9144000" cy="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 overview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212976"/>
            <a:ext cx="9144000" cy="47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 characterization</a:t>
            </a:r>
            <a:r>
              <a:rPr kumimoji="0" lang="en-GB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techniques in Montpellier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0954"/>
            <a:ext cx="1219731" cy="12942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5517232"/>
            <a:ext cx="217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XPS</a:t>
            </a:r>
          </a:p>
          <a:p>
            <a:r>
              <a:rPr lang="fr-FR" dirty="0" smtClean="0"/>
              <a:t>ESCALAB 250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Al </a:t>
            </a:r>
            <a:r>
              <a:rPr lang="fr-FR" dirty="0"/>
              <a:t>Kα </a:t>
            </a:r>
            <a:r>
              <a:rPr lang="fr-FR" dirty="0" smtClean="0"/>
              <a:t>[1486.6 eV</a:t>
            </a:r>
            <a:r>
              <a:rPr lang="fr-FR" dirty="0"/>
              <a:t>]</a:t>
            </a:r>
            <a:br>
              <a:rPr lang="fr-FR" dirty="0"/>
            </a:br>
            <a:r>
              <a:rPr lang="en-US" dirty="0" smtClean="0"/>
              <a:t>Diameter:</a:t>
            </a:r>
            <a:r>
              <a:rPr lang="fr-FR" dirty="0" smtClean="0"/>
              <a:t> 400 µm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5517232"/>
            <a:ext cx="183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Ellipsometer</a:t>
            </a:r>
            <a:endParaRPr lang="fr-FR" dirty="0" smtClean="0"/>
          </a:p>
          <a:p>
            <a:r>
              <a:rPr lang="fr-FR" dirty="0" smtClean="0"/>
              <a:t>SOPRA GES-5E</a:t>
            </a:r>
          </a:p>
          <a:p>
            <a:r>
              <a:rPr lang="en-US" dirty="0" smtClean="0"/>
              <a:t>[200-1000 nm]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48064" y="5464960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FTIR (Vertex 70)</a:t>
            </a:r>
          </a:p>
          <a:p>
            <a:r>
              <a:rPr lang="fr-FR" dirty="0" smtClean="0"/>
              <a:t>+ Microscope (Hyperion3000)</a:t>
            </a:r>
          </a:p>
          <a:p>
            <a:r>
              <a:rPr lang="fr-FR" dirty="0" smtClean="0"/>
              <a:t>(+ ATR-Ge-</a:t>
            </a:r>
            <a:r>
              <a:rPr lang="fr-FR" dirty="0" err="1" smtClean="0"/>
              <a:t>crystal</a:t>
            </a:r>
            <a:r>
              <a:rPr lang="fr-FR" dirty="0" smtClean="0"/>
              <a:t>)</a:t>
            </a:r>
          </a:p>
          <a:p>
            <a:r>
              <a:rPr lang="fr-FR" dirty="0" smtClean="0"/>
              <a:t>MCT-detector [  ̴ 1-23 µm]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0" y="4149080"/>
            <a:ext cx="1682924" cy="123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6678"/>
            <a:ext cx="1441363" cy="1371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96677"/>
            <a:ext cx="1893193" cy="1419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9627" y="3789040"/>
            <a:ext cx="3800845" cy="29523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3384" y="2201452"/>
            <a:ext cx="422031" cy="433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6502" y="2635206"/>
            <a:ext cx="3909641" cy="433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53309" y="2201452"/>
            <a:ext cx="422031" cy="433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03234" y="2201452"/>
            <a:ext cx="422031" cy="433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61948" y="2201452"/>
            <a:ext cx="422031" cy="433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11873" y="2201452"/>
            <a:ext cx="422031" cy="433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vers le bas 18"/>
          <p:cNvSpPr/>
          <p:nvPr/>
        </p:nvSpPr>
        <p:spPr>
          <a:xfrm>
            <a:off x="3426071" y="759513"/>
            <a:ext cx="876298" cy="119575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5"/>
          <p:cNvSpPr txBox="1"/>
          <p:nvPr/>
        </p:nvSpPr>
        <p:spPr>
          <a:xfrm>
            <a:off x="3660532" y="958806"/>
            <a:ext cx="5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sp>
        <p:nvSpPr>
          <p:cNvPr id="31" name="Flèche vers le bas 20"/>
          <p:cNvSpPr/>
          <p:nvPr/>
        </p:nvSpPr>
        <p:spPr>
          <a:xfrm>
            <a:off x="2159979" y="736068"/>
            <a:ext cx="876298" cy="119575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21"/>
          <p:cNvSpPr txBox="1"/>
          <p:nvPr/>
        </p:nvSpPr>
        <p:spPr>
          <a:xfrm>
            <a:off x="2394440" y="935361"/>
            <a:ext cx="5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sp>
        <p:nvSpPr>
          <p:cNvPr id="33" name="Flèche vers le bas 22"/>
          <p:cNvSpPr/>
          <p:nvPr/>
        </p:nvSpPr>
        <p:spPr>
          <a:xfrm>
            <a:off x="917336" y="724346"/>
            <a:ext cx="876298" cy="119575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23"/>
          <p:cNvSpPr txBox="1"/>
          <p:nvPr/>
        </p:nvSpPr>
        <p:spPr>
          <a:xfrm>
            <a:off x="1151797" y="923639"/>
            <a:ext cx="5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cxnSp>
        <p:nvCxnSpPr>
          <p:cNvPr id="35" name="Connecteur droit 41"/>
          <p:cNvCxnSpPr/>
          <p:nvPr/>
        </p:nvCxnSpPr>
        <p:spPr>
          <a:xfrm>
            <a:off x="3681048" y="2607179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42"/>
          <p:cNvCxnSpPr/>
          <p:nvPr/>
        </p:nvCxnSpPr>
        <p:spPr>
          <a:xfrm>
            <a:off x="4103076" y="2173427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56"/>
          <p:cNvCxnSpPr/>
          <p:nvPr/>
        </p:nvCxnSpPr>
        <p:spPr>
          <a:xfrm>
            <a:off x="4544305" y="2141602"/>
            <a:ext cx="1315" cy="49479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63"/>
          <p:cNvCxnSpPr/>
          <p:nvPr/>
        </p:nvCxnSpPr>
        <p:spPr>
          <a:xfrm flipH="1">
            <a:off x="4081460" y="2141602"/>
            <a:ext cx="5313" cy="4876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74"/>
          <p:cNvCxnSpPr/>
          <p:nvPr/>
        </p:nvCxnSpPr>
        <p:spPr>
          <a:xfrm>
            <a:off x="2846883" y="2607403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75"/>
          <p:cNvCxnSpPr/>
          <p:nvPr/>
        </p:nvCxnSpPr>
        <p:spPr>
          <a:xfrm>
            <a:off x="3268911" y="2173651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76"/>
          <p:cNvCxnSpPr/>
          <p:nvPr/>
        </p:nvCxnSpPr>
        <p:spPr>
          <a:xfrm>
            <a:off x="3710140" y="2141826"/>
            <a:ext cx="1315" cy="49479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77"/>
          <p:cNvCxnSpPr/>
          <p:nvPr/>
        </p:nvCxnSpPr>
        <p:spPr>
          <a:xfrm flipH="1">
            <a:off x="3247295" y="2141826"/>
            <a:ext cx="5313" cy="4876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78"/>
          <p:cNvCxnSpPr/>
          <p:nvPr/>
        </p:nvCxnSpPr>
        <p:spPr>
          <a:xfrm>
            <a:off x="1984787" y="2606497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79"/>
          <p:cNvCxnSpPr/>
          <p:nvPr/>
        </p:nvCxnSpPr>
        <p:spPr>
          <a:xfrm>
            <a:off x="2406815" y="2172745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80"/>
          <p:cNvCxnSpPr/>
          <p:nvPr/>
        </p:nvCxnSpPr>
        <p:spPr>
          <a:xfrm>
            <a:off x="2848044" y="2140920"/>
            <a:ext cx="1315" cy="49479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81"/>
          <p:cNvCxnSpPr/>
          <p:nvPr/>
        </p:nvCxnSpPr>
        <p:spPr>
          <a:xfrm flipH="1">
            <a:off x="2385199" y="2140920"/>
            <a:ext cx="5313" cy="4876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82"/>
          <p:cNvCxnSpPr/>
          <p:nvPr/>
        </p:nvCxnSpPr>
        <p:spPr>
          <a:xfrm>
            <a:off x="1136728" y="2607240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83"/>
          <p:cNvCxnSpPr/>
          <p:nvPr/>
        </p:nvCxnSpPr>
        <p:spPr>
          <a:xfrm>
            <a:off x="1558756" y="2173488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84"/>
          <p:cNvCxnSpPr/>
          <p:nvPr/>
        </p:nvCxnSpPr>
        <p:spPr>
          <a:xfrm>
            <a:off x="1999985" y="2141663"/>
            <a:ext cx="1315" cy="49479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85"/>
          <p:cNvCxnSpPr/>
          <p:nvPr/>
        </p:nvCxnSpPr>
        <p:spPr>
          <a:xfrm flipH="1">
            <a:off x="1537140" y="2141663"/>
            <a:ext cx="5313" cy="4876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87"/>
          <p:cNvCxnSpPr/>
          <p:nvPr/>
        </p:nvCxnSpPr>
        <p:spPr>
          <a:xfrm>
            <a:off x="694997" y="2176242"/>
            <a:ext cx="42789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88"/>
          <p:cNvCxnSpPr/>
          <p:nvPr/>
        </p:nvCxnSpPr>
        <p:spPr>
          <a:xfrm>
            <a:off x="1136226" y="2142036"/>
            <a:ext cx="1315" cy="49479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89"/>
          <p:cNvCxnSpPr/>
          <p:nvPr/>
        </p:nvCxnSpPr>
        <p:spPr>
          <a:xfrm flipH="1">
            <a:off x="675762" y="2146798"/>
            <a:ext cx="5313" cy="4876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3"/>
          <p:cNvSpPr/>
          <p:nvPr/>
        </p:nvSpPr>
        <p:spPr>
          <a:xfrm>
            <a:off x="1063867" y="2523750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24"/>
          <p:cNvSpPr/>
          <p:nvPr/>
        </p:nvSpPr>
        <p:spPr>
          <a:xfrm>
            <a:off x="1485897" y="2512027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25"/>
          <p:cNvSpPr/>
          <p:nvPr/>
        </p:nvSpPr>
        <p:spPr>
          <a:xfrm>
            <a:off x="1922578" y="2512028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26"/>
          <p:cNvSpPr/>
          <p:nvPr/>
        </p:nvSpPr>
        <p:spPr>
          <a:xfrm>
            <a:off x="2356331" y="2512028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27"/>
          <p:cNvSpPr/>
          <p:nvPr/>
        </p:nvSpPr>
        <p:spPr>
          <a:xfrm>
            <a:off x="2778366" y="2512028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28"/>
          <p:cNvSpPr/>
          <p:nvPr/>
        </p:nvSpPr>
        <p:spPr>
          <a:xfrm>
            <a:off x="3212119" y="2512028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29"/>
          <p:cNvSpPr/>
          <p:nvPr/>
        </p:nvSpPr>
        <p:spPr>
          <a:xfrm>
            <a:off x="3613511" y="2511437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30"/>
          <p:cNvSpPr/>
          <p:nvPr/>
        </p:nvSpPr>
        <p:spPr>
          <a:xfrm>
            <a:off x="3989332" y="2503783"/>
            <a:ext cx="175847" cy="140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ZoneTexte 212"/>
          <p:cNvSpPr txBox="1"/>
          <p:nvPr/>
        </p:nvSpPr>
        <p:spPr>
          <a:xfrm>
            <a:off x="5004416" y="2475345"/>
            <a:ext cx="373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Design and technology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plasmonic</a:t>
            </a:r>
            <a:r>
              <a:rPr lang="en-US" sz="1400" dirty="0" smtClean="0"/>
              <a:t> </a:t>
            </a:r>
            <a:r>
              <a:rPr lang="en-US" sz="1400" dirty="0" err="1" smtClean="0"/>
              <a:t>InAsSb</a:t>
            </a:r>
            <a:r>
              <a:rPr lang="en-US" sz="1400" dirty="0" smtClean="0"/>
              <a:t>/</a:t>
            </a:r>
            <a:r>
              <a:rPr lang="en-US" sz="1400" dirty="0" err="1" smtClean="0"/>
              <a:t>GaSb</a:t>
            </a:r>
            <a:r>
              <a:rPr lang="en-US" sz="1400" dirty="0" smtClean="0"/>
              <a:t> structure)</a:t>
            </a:r>
          </a:p>
        </p:txBody>
      </p:sp>
      <p:sp>
        <p:nvSpPr>
          <p:cNvPr id="64" name="ZoneTexte 92"/>
          <p:cNvSpPr txBox="1"/>
          <p:nvPr/>
        </p:nvSpPr>
        <p:spPr>
          <a:xfrm>
            <a:off x="5029325" y="1031361"/>
            <a:ext cx="373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dirty="0" smtClean="0"/>
              <a:t>urface </a:t>
            </a:r>
            <a:r>
              <a:rPr lang="en-US" sz="1400" b="1" dirty="0" err="1" smtClean="0"/>
              <a:t>E</a:t>
            </a:r>
            <a:r>
              <a:rPr lang="en-US" sz="1400" dirty="0" err="1" smtClean="0"/>
              <a:t>nhacement</a:t>
            </a:r>
            <a:r>
              <a:rPr lang="en-US" sz="1400" dirty="0" smtClean="0"/>
              <a:t> </a:t>
            </a:r>
            <a:r>
              <a:rPr lang="en-US" sz="1400" b="1" dirty="0" smtClean="0"/>
              <a:t>I</a:t>
            </a:r>
            <a:r>
              <a:rPr lang="en-US" sz="1400" dirty="0" smtClean="0"/>
              <a:t>nfra-</a:t>
            </a:r>
            <a:r>
              <a:rPr lang="en-US" sz="1400" b="1" dirty="0" smtClean="0"/>
              <a:t>R</a:t>
            </a:r>
            <a:r>
              <a:rPr lang="en-US" sz="1400" dirty="0" smtClean="0"/>
              <a:t>ed </a:t>
            </a:r>
            <a:r>
              <a:rPr lang="en-US" sz="1400" b="1" dirty="0" smtClean="0"/>
              <a:t>A</a:t>
            </a:r>
            <a:r>
              <a:rPr lang="en-US" sz="1400" dirty="0" smtClean="0"/>
              <a:t>bsorption SEIRA-Spectroscopy on biomolecules</a:t>
            </a:r>
            <a:endParaRPr lang="en-US" sz="1400" dirty="0"/>
          </a:p>
        </p:txBody>
      </p:sp>
      <p:sp>
        <p:nvSpPr>
          <p:cNvPr id="65" name="ZoneTexte 91"/>
          <p:cNvSpPr txBox="1"/>
          <p:nvPr/>
        </p:nvSpPr>
        <p:spPr>
          <a:xfrm>
            <a:off x="5019627" y="2035037"/>
            <a:ext cx="373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Bio-conjugation on surface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  <p:bldP spid="23" grpId="0"/>
      <p:bldP spid="8" grpId="0" animBg="1"/>
      <p:bldP spid="18" grpId="0" animBg="1"/>
      <p:bldP spid="19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9672" y="188640"/>
            <a:ext cx="369224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 of doping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=&gt; mid-IR reflectivity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undoped-doped-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3829"/>
            <a:ext cx="3357727" cy="25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673" y="4949815"/>
            <a:ext cx="4440413" cy="199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ltrasonic solvent cleaning (ethanol, chloroform)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Plasma activation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Immersion ( “FDPA” or “TEPA”)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Baking  (&gt; 12h)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ltrasonic solvent cleaning (ethanol, chloroform)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6512" y="3823359"/>
            <a:ext cx="9180512" cy="90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Molecule</a:t>
            </a:r>
            <a:r>
              <a:rPr lang="fr-FR" sz="32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Attachement</a:t>
            </a:r>
            <a:endParaRPr lang="fr-FR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 descr="(6-{2-[2-(2-Methoxy-ethoxy)-ethoxy]-ethoxy}-hexyl)phosphon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0" y="6043604"/>
            <a:ext cx="3726194" cy="59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12,​12,​13,​13,​14,​14,​15,​15,​16,​16,​17,​17,​18,​18,​19,​19,​19-​Heptadecafluorononad​ecylphosphon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18666"/>
            <a:ext cx="4100082" cy="6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44208" y="4486618"/>
            <a:ext cx="8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“FDPA”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9812" y="5721159"/>
            <a:ext cx="8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“TEPA”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49" y="2456419"/>
            <a:ext cx="1073095" cy="106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58" y="1294589"/>
            <a:ext cx="1184894" cy="1109593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171133" y="179862"/>
            <a:ext cx="45306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Exploiting the native oxide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=&gt; Phosphonate coupling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56176" y="213285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1268760"/>
            <a:ext cx="1707039" cy="21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880036" y="6300788"/>
            <a:ext cx="2106613" cy="3365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3397989-0852-44AE-8B0C-FEB930B6AAAE}" type="slidenum">
              <a:rPr lang="en-US" altLang="en-US" smtClean="0"/>
              <a:pPr algn="r"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41513" y="20219988"/>
            <a:ext cx="10048875" cy="670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5862599" cy="4869160"/>
          </a:xfrm>
          <a:prstGeom prst="rect">
            <a:avLst/>
          </a:prstGeom>
        </p:spPr>
      </p:pic>
      <p:pic>
        <p:nvPicPr>
          <p:cNvPr id="6" name="Picture 6" descr="12,​12,​13,​13,​14,​14,​15,​15,​16,​16,​17,​17,​18,​18,​19,​19,​19-​Heptadecafluorononad​ecylphosphon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2646"/>
            <a:ext cx="2664296" cy="450250"/>
          </a:xfrm>
          <a:prstGeom prst="rect">
            <a:avLst/>
          </a:prstGeom>
          <a:noFill/>
          <a:ln w="4445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5" descr="(6-{2-[2-(2-Methoxy-ethoxy)-ethoxy]-ethoxy}-hexyl)phosphon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073859"/>
            <a:ext cx="2664297" cy="427149"/>
          </a:xfrm>
          <a:prstGeom prst="rect">
            <a:avLst/>
          </a:prstGeom>
          <a:noFill/>
          <a:ln w="4445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2200" y="4062465"/>
            <a:ext cx="2664296" cy="5847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Plasma treatment</a:t>
            </a:r>
          </a:p>
          <a:p>
            <a:r>
              <a:rPr lang="en-US" sz="1600" dirty="0" smtClean="0"/>
              <a:t>+ </a:t>
            </a:r>
            <a:r>
              <a:rPr lang="en-US" sz="1600" dirty="0"/>
              <a:t>ultrasonic solvent cleaning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02521" y="5229200"/>
            <a:ext cx="2633975" cy="33855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Untreated reference sample</a:t>
            </a:r>
            <a:endParaRPr lang="en-US" sz="16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3359"/>
            <a:ext cx="91440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GaSb</a:t>
            </a:r>
            <a:r>
              <a:rPr kumimoji="0" lang="fr-F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-surface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880036" y="6300788"/>
            <a:ext cx="2106613" cy="3365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3397989-0852-44AE-8B0C-FEB930B6AAAE}" type="slidenum">
              <a:rPr lang="en-US" altLang="en-US" smtClean="0"/>
              <a:pPr algn="r"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41513" y="20219988"/>
            <a:ext cx="10048875" cy="670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274196"/>
            <a:ext cx="9143999" cy="55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ATR-</a:t>
            </a:r>
            <a:r>
              <a:rPr kumimoji="0" lang="fr-FR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Spectroscopy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ATR-ratio-C136-0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052736"/>
            <a:ext cx="7776864" cy="545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6" descr="12,​12,​13,​13,​14,​14,​15,​15,​16,​16,​17,​17,​18,​18,​19,​19,​19-​Heptadecafluorononad​ecylphosphon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664296" cy="450250"/>
          </a:xfrm>
          <a:prstGeom prst="rect">
            <a:avLst/>
          </a:prstGeom>
          <a:noFill/>
          <a:ln w="4445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5" descr="(6-{2-[2-(2-Methoxy-ethoxy)-ethoxy]-ethoxy}-hexyl)phosphon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284984"/>
            <a:ext cx="2664297" cy="427149"/>
          </a:xfrm>
          <a:prstGeom prst="rect">
            <a:avLst/>
          </a:prstGeom>
          <a:noFill/>
          <a:ln w="4445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3933056"/>
            <a:ext cx="2664296" cy="5847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Plasma treatment</a:t>
            </a:r>
          </a:p>
          <a:p>
            <a:r>
              <a:rPr lang="en-US" sz="1600" dirty="0" smtClean="0"/>
              <a:t>+ </a:t>
            </a:r>
            <a:r>
              <a:rPr lang="en-US" sz="1600" dirty="0"/>
              <a:t>ultrasonic solvent cleaning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02520" y="4890646"/>
            <a:ext cx="2633975" cy="33855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Untreated reference sample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36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880036" y="6300788"/>
            <a:ext cx="2106613" cy="3365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3397989-0852-44AE-8B0C-FEB930B6AAAE}" type="slidenum">
              <a:rPr lang="en-US" altLang="en-US" smtClean="0"/>
              <a:pPr algn="r"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41513" y="20219988"/>
            <a:ext cx="10048875" cy="670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88" y="295227"/>
            <a:ext cx="9142412" cy="54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XPS-</a:t>
            </a:r>
            <a:r>
              <a:rPr kumimoji="0" lang="fr-FR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measurements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6" descr="12,​12,​13,​13,​14,​14,​15,​15,​16,​16,​17,​17,​18,​18,​19,​19,​19-​Heptadecafluorononad​ecylphosphon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492896"/>
            <a:ext cx="2664296" cy="450250"/>
          </a:xfrm>
          <a:prstGeom prst="rect">
            <a:avLst/>
          </a:prstGeom>
          <a:noFill/>
          <a:ln w="4445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 descr="(6-{2-[2-(2-Methoxy-ethoxy)-ethoxy]-ethoxy}-hexyl)phosphon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664297" cy="427149"/>
          </a:xfrm>
          <a:prstGeom prst="rect">
            <a:avLst/>
          </a:prstGeom>
          <a:noFill/>
          <a:ln w="4445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2201" y="3933056"/>
            <a:ext cx="2664296" cy="5847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Plasma treatment</a:t>
            </a:r>
          </a:p>
          <a:p>
            <a:r>
              <a:rPr lang="en-US" sz="1600" dirty="0" smtClean="0"/>
              <a:t>+ </a:t>
            </a:r>
            <a:r>
              <a:rPr lang="en-US" sz="1600" dirty="0"/>
              <a:t>ultrasonic solvent cleaning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2521" y="4890646"/>
            <a:ext cx="2633975" cy="33855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Untreated reference sample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27414"/>
            <a:ext cx="6108727" cy="43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880036" y="6300788"/>
            <a:ext cx="2106613" cy="3365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3397989-0852-44AE-8B0C-FEB930B6AAAE}" type="slidenum">
              <a:rPr lang="en-US" altLang="en-US" smtClean="0"/>
              <a:pPr algn="r"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41513" y="20219988"/>
            <a:ext cx="10048875" cy="670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12,​12,​13,​13,​14,​14,​15,​15,​16,​16,​17,​17,​18,​18,​19,​19,​19-​Heptadecafluorononad​ecylphosphon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6" y="1119051"/>
            <a:ext cx="2700000" cy="456284"/>
          </a:xfrm>
          <a:prstGeom prst="rect">
            <a:avLst/>
          </a:prstGeom>
          <a:noFill/>
          <a:ln w="4445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5" descr="(6-{2-[2-(2-Methoxy-ethoxy)-ethoxy]-ethoxy}-hexyl)phosphon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6" y="1757373"/>
            <a:ext cx="2700000" cy="432873"/>
          </a:xfrm>
          <a:prstGeom prst="rect">
            <a:avLst/>
          </a:prstGeom>
          <a:noFill/>
          <a:ln w="4445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8998" y="2367409"/>
            <a:ext cx="2727338" cy="5847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Plasma treatment</a:t>
            </a:r>
          </a:p>
          <a:p>
            <a:r>
              <a:rPr lang="en-US" sz="1600" dirty="0" smtClean="0"/>
              <a:t>+ </a:t>
            </a:r>
            <a:r>
              <a:rPr lang="en-US" sz="1600" dirty="0"/>
              <a:t>ultrasonic solvent cleaning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68998" y="3091327"/>
            <a:ext cx="2727338" cy="33855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Untreated reference sample</a:t>
            </a:r>
            <a:endParaRPr lang="en-US" sz="16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3359"/>
            <a:ext cx="91440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fr-FR" altLang="en-US" sz="3600" dirty="0" err="1">
                <a:solidFill>
                  <a:srgbClr val="000000"/>
                </a:solidFill>
                <a:latin typeface="Calibri" panose="020F0502020204030204" pitchFamily="34" charset="0"/>
              </a:rPr>
              <a:t>InAsSb:Si</a:t>
            </a:r>
            <a:r>
              <a:rPr lang="fr-FR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surface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7" y="980728"/>
            <a:ext cx="3312368" cy="2525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2" y="3957087"/>
            <a:ext cx="4175158" cy="2928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528" y="3819045"/>
            <a:ext cx="4079920" cy="2922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3790790"/>
            <a:ext cx="53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ATR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82456" y="3724126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XPS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880036" y="6300788"/>
            <a:ext cx="2106613" cy="3365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3397989-0852-44AE-8B0C-FEB930B6AAAE}" type="slidenum">
              <a:rPr lang="en-US" altLang="en-US" smtClean="0"/>
              <a:pPr algn="r"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941513" y="20219988"/>
            <a:ext cx="10048875" cy="670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175" y="9248"/>
            <a:ext cx="9147175" cy="720000"/>
          </a:xfrm>
          <a:prstGeom prst="rect">
            <a:avLst/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Conclusion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3873541"/>
            <a:ext cx="117252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Additional characterization techniques,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e.g.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Thermogravimetric </a:t>
            </a:r>
            <a:r>
              <a:rPr lang="en-US" sz="2800" dirty="0"/>
              <a:t>analysis (microbalance)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Fluorescence</a:t>
            </a:r>
            <a:r>
              <a:rPr lang="en-US" dirty="0"/>
              <a:t> </a:t>
            </a:r>
            <a:endParaRPr lang="en-US" dirty="0" smtClean="0"/>
          </a:p>
          <a:p>
            <a:endParaRPr lang="en-US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Stability test  under physiological conditions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Deposition on nanostructures =&gt; SEIRA effect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7782" y="904276"/>
            <a:ext cx="869473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Successful deposition of molecules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Stable upon sonication (6 min)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Potentially multi-layer deposition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3175" y="2978513"/>
            <a:ext cx="9147175" cy="720000"/>
          </a:xfrm>
          <a:prstGeom prst="rect">
            <a:avLst/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Outlook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21" y="6021288"/>
            <a:ext cx="1044567" cy="625489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63719"/>
            <a:ext cx="2051777" cy="109428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1172471"/>
            <a:ext cx="508366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ts val="2775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0" dirty="0" err="1" smtClean="0">
                <a:solidFill>
                  <a:srgbClr val="000000"/>
                </a:solidFill>
              </a:rPr>
              <a:t>Acknowlegements</a:t>
            </a:r>
            <a:endParaRPr lang="en-US" altLang="en-US" sz="3600" b="0" dirty="0" smtClean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1867825"/>
            <a:ext cx="88924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ts val="2775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All the </a:t>
            </a:r>
            <a:r>
              <a:rPr lang="en-US" altLang="en-US" sz="1800" b="0" dirty="0">
                <a:solidFill>
                  <a:srgbClr val="000000"/>
                </a:solidFill>
              </a:rPr>
              <a:t>persons who have contributed in the different aspects of this work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: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4264780"/>
            <a:ext cx="8640960" cy="18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ts val="2775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The agencies which funded this work: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dirty="0" smtClean="0">
              <a:solidFill>
                <a:srgbClr val="000000"/>
              </a:solidFill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European Commission (PROMIS)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ANR (Supreme-B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, </a:t>
            </a:r>
            <a:r>
              <a:rPr lang="en-GB" sz="1800" b="0" dirty="0" err="1" smtClean="0">
                <a:solidFill>
                  <a:schemeClr val="tx1"/>
                </a:solidFill>
              </a:rPr>
              <a:t>EquipEx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>
                <a:solidFill>
                  <a:schemeClr val="tx1"/>
                </a:solidFill>
              </a:rPr>
              <a:t>EXTRA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University of Montpellier, CNRS and IES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2332533"/>
            <a:ext cx="3060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Prof. Dr. Thierry </a:t>
            </a:r>
            <a:r>
              <a:rPr lang="en-US" altLang="en-US" dirty="0" err="1" smtClean="0">
                <a:solidFill>
                  <a:srgbClr val="000000"/>
                </a:solidFill>
              </a:rPr>
              <a:t>Taliercio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altLang="en-US" dirty="0">
                <a:solidFill>
                  <a:srgbClr val="000000"/>
                </a:solidFill>
              </a:rPr>
              <a:t>Dr. Aude </a:t>
            </a:r>
            <a:r>
              <a:rPr lang="en-US" altLang="en-US" dirty="0" err="1">
                <a:solidFill>
                  <a:srgbClr val="000000"/>
                </a:solidFill>
              </a:rPr>
              <a:t>Mezy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Sikémia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Dr. Laurent </a:t>
            </a:r>
            <a:r>
              <a:rPr lang="en-US" altLang="en-US" dirty="0" err="1" smtClean="0">
                <a:solidFill>
                  <a:srgbClr val="000000"/>
                </a:solidFill>
              </a:rPr>
              <a:t>Cerutti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Prof. Dr. Eric </a:t>
            </a:r>
            <a:r>
              <a:rPr lang="en-US" altLang="en-US" dirty="0" err="1" smtClean="0">
                <a:solidFill>
                  <a:srgbClr val="000000"/>
                </a:solidFill>
              </a:rPr>
              <a:t>Tournié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Dr. Richard </a:t>
            </a:r>
            <a:r>
              <a:rPr lang="en-US" altLang="en-US" dirty="0" err="1" smtClean="0">
                <a:solidFill>
                  <a:srgbClr val="000000"/>
                </a:solidFill>
              </a:rPr>
              <a:t>Arinero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Dr. Fernando Gonzales-Posada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2332533"/>
            <a:ext cx="3060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solidFill>
                  <a:srgbClr val="000000"/>
                </a:solidFill>
              </a:rPr>
              <a:t>Dr. </a:t>
            </a:r>
            <a:r>
              <a:rPr lang="en-US" altLang="en-US" dirty="0" err="1">
                <a:solidFill>
                  <a:srgbClr val="000000"/>
                </a:solidFill>
              </a:rPr>
              <a:t>Valérie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Flaud</a:t>
            </a:r>
            <a:r>
              <a:rPr lang="en-US" altLang="en-US" dirty="0">
                <a:solidFill>
                  <a:srgbClr val="000000"/>
                </a:solidFill>
              </a:rPr>
              <a:t> (XPS)</a:t>
            </a: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Dr. Maria José </a:t>
            </a:r>
            <a:r>
              <a:rPr lang="en-US" altLang="en-US" dirty="0" err="1" smtClean="0">
                <a:solidFill>
                  <a:srgbClr val="000000"/>
                </a:solidFill>
              </a:rPr>
              <a:t>Milla</a:t>
            </a:r>
            <a:r>
              <a:rPr lang="en-US" altLang="en-US" dirty="0" smtClean="0">
                <a:solidFill>
                  <a:srgbClr val="000000"/>
                </a:solidFill>
              </a:rPr>
              <a:t> Rodrigo</a:t>
            </a: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</a:rPr>
              <a:t>Dr. Franck Martin (</a:t>
            </a:r>
            <a:r>
              <a:rPr lang="en-US" altLang="en-US" dirty="0" err="1" smtClean="0">
                <a:solidFill>
                  <a:srgbClr val="000000"/>
                </a:solidFill>
              </a:rPr>
              <a:t>Sikémia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en-US" altLang="en-US" smtClean="0">
                <a:solidFill>
                  <a:srgbClr val="000000"/>
                </a:solidFill>
              </a:rPr>
              <a:t>Franziska </a:t>
            </a:r>
            <a:r>
              <a:rPr lang="en-US" altLang="en-US" dirty="0" err="1">
                <a:solidFill>
                  <a:srgbClr val="000000"/>
                </a:solidFill>
              </a:rPr>
              <a:t>Bahro</a:t>
            </a:r>
            <a:endParaRPr lang="en-US" altLang="en-US" dirty="0">
              <a:solidFill>
                <a:srgbClr val="000000"/>
              </a:solidFill>
            </a:endParaRPr>
          </a:p>
          <a:p>
            <a:pPr algn="just"/>
            <a:endParaRPr lang="en-US" altLang="en-US" dirty="0" smtClean="0">
              <a:solidFill>
                <a:srgbClr val="000000"/>
              </a:solidFill>
            </a:endParaRPr>
          </a:p>
          <a:p>
            <a:pPr algn="just"/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6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S-p2&gt;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-at-PROMIS-workshop-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terthesis-bomers-presentation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297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Calibri Light</vt:lpstr>
      <vt:lpstr>DejaVu Sans</vt:lpstr>
      <vt:lpstr>StarSymbol</vt:lpstr>
      <vt:lpstr>Times New Roman</vt:lpstr>
      <vt:lpstr>IES-p2&gt;</vt:lpstr>
      <vt:lpstr>presentation-at-PROMIS-workshop-final</vt:lpstr>
      <vt:lpstr>1_Thème Office</vt:lpstr>
      <vt:lpstr>2_Thème Office</vt:lpstr>
      <vt:lpstr>masterthesis-bomers-presentation</vt:lpstr>
      <vt:lpstr>Thème Office</vt:lpstr>
      <vt:lpstr>3_Thème Office</vt:lpstr>
      <vt:lpstr>4_Thème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picard</dc:creator>
  <cp:lastModifiedBy>Mario</cp:lastModifiedBy>
  <cp:revision>206</cp:revision>
  <dcterms:created xsi:type="dcterms:W3CDTF">2011-07-21T09:50:59Z</dcterms:created>
  <dcterms:modified xsi:type="dcterms:W3CDTF">2016-05-13T09:32:39Z</dcterms:modified>
</cp:coreProperties>
</file>